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9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EBA38E-8D12-4BF3-BB72-B1BDDA79998A}"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74C93170-2815-49B6-A61F-A7581C7BB122}">
      <dgm:prSet/>
      <dgm:spPr/>
      <dgm:t>
        <a:bodyPr/>
        <a:lstStyle/>
        <a:p>
          <a:r>
            <a:rPr lang="en-US"/>
            <a:t>The third source of attaining excellence of style is the use of figures of speech which he considers very important and so devotes nearly one third of his work to it. According to Longinus figures of speech should not be used mechanically, rather they must be routed in genuine emotion, figures should be used naturally because they satisfy basic demand of human nature -  that for a pleasant surprise. He says that a figure is effective when it appears in disguise.</a:t>
          </a:r>
        </a:p>
      </dgm:t>
    </dgm:pt>
    <dgm:pt modelId="{E4FBCD54-097E-4C1D-B24D-55AAFAE34676}" type="parTrans" cxnId="{BF1B2116-2DDB-411C-8C9A-13F252B198B0}">
      <dgm:prSet/>
      <dgm:spPr/>
      <dgm:t>
        <a:bodyPr/>
        <a:lstStyle/>
        <a:p>
          <a:endParaRPr lang="en-US"/>
        </a:p>
      </dgm:t>
    </dgm:pt>
    <dgm:pt modelId="{3DC771F7-A81F-44E5-839E-B51DCEEF7E9E}" type="sibTrans" cxnId="{BF1B2116-2DDB-411C-8C9A-13F252B198B0}">
      <dgm:prSet/>
      <dgm:spPr/>
      <dgm:t>
        <a:bodyPr/>
        <a:lstStyle/>
        <a:p>
          <a:endParaRPr lang="en-US"/>
        </a:p>
      </dgm:t>
    </dgm:pt>
    <dgm:pt modelId="{74928E9E-5D37-4C36-A9A0-C9FF81D0412E}">
      <dgm:prSet/>
      <dgm:spPr/>
      <dgm:t>
        <a:bodyPr/>
        <a:lstStyle/>
        <a:p>
          <a:r>
            <a:rPr lang="en-US"/>
            <a:t>The chief figures that make for sublimity are the rhetorical question, asyndeton, hyperbaton and periphrasis. In brief, the use of figures must be psychological intimately connected with thought and diction and not merely mechanical.</a:t>
          </a:r>
        </a:p>
      </dgm:t>
    </dgm:pt>
    <dgm:pt modelId="{4AB9A3C6-9343-47E9-A444-BB42EC0E8B87}" type="parTrans" cxnId="{E2764963-4335-4EB0-95DA-24B7DBBF6DEC}">
      <dgm:prSet/>
      <dgm:spPr/>
      <dgm:t>
        <a:bodyPr/>
        <a:lstStyle/>
        <a:p>
          <a:endParaRPr lang="en-US"/>
        </a:p>
      </dgm:t>
    </dgm:pt>
    <dgm:pt modelId="{5339C033-8E85-41FE-B425-3D524721A8F4}" type="sibTrans" cxnId="{E2764963-4335-4EB0-95DA-24B7DBBF6DEC}">
      <dgm:prSet/>
      <dgm:spPr/>
      <dgm:t>
        <a:bodyPr/>
        <a:lstStyle/>
        <a:p>
          <a:endParaRPr lang="en-US"/>
        </a:p>
      </dgm:t>
    </dgm:pt>
    <dgm:pt modelId="{933C56ED-6577-477A-A42B-CE48EC2B78AD}" type="pres">
      <dgm:prSet presAssocID="{7AEBA38E-8D12-4BF3-BB72-B1BDDA79998A}" presName="hierChild1" presStyleCnt="0">
        <dgm:presLayoutVars>
          <dgm:chPref val="1"/>
          <dgm:dir/>
          <dgm:animOne val="branch"/>
          <dgm:animLvl val="lvl"/>
          <dgm:resizeHandles/>
        </dgm:presLayoutVars>
      </dgm:prSet>
      <dgm:spPr/>
    </dgm:pt>
    <dgm:pt modelId="{C4CE56FB-B21C-4A11-BDD1-8B130F308385}" type="pres">
      <dgm:prSet presAssocID="{74C93170-2815-49B6-A61F-A7581C7BB122}" presName="hierRoot1" presStyleCnt="0"/>
      <dgm:spPr/>
    </dgm:pt>
    <dgm:pt modelId="{234BD93A-E6D2-4A77-9833-67C80E2CF969}" type="pres">
      <dgm:prSet presAssocID="{74C93170-2815-49B6-A61F-A7581C7BB122}" presName="composite" presStyleCnt="0"/>
      <dgm:spPr/>
    </dgm:pt>
    <dgm:pt modelId="{821E9049-D518-4842-82C3-DAB693AE1199}" type="pres">
      <dgm:prSet presAssocID="{74C93170-2815-49B6-A61F-A7581C7BB122}" presName="background" presStyleLbl="node0" presStyleIdx="0" presStyleCnt="2"/>
      <dgm:spPr/>
    </dgm:pt>
    <dgm:pt modelId="{17D63343-B931-49C7-B056-D4673FFEE206}" type="pres">
      <dgm:prSet presAssocID="{74C93170-2815-49B6-A61F-A7581C7BB122}" presName="text" presStyleLbl="fgAcc0" presStyleIdx="0" presStyleCnt="2">
        <dgm:presLayoutVars>
          <dgm:chPref val="3"/>
        </dgm:presLayoutVars>
      </dgm:prSet>
      <dgm:spPr/>
    </dgm:pt>
    <dgm:pt modelId="{4600915C-4AF1-4CB4-B4B0-F9D0E5D5C5A4}" type="pres">
      <dgm:prSet presAssocID="{74C93170-2815-49B6-A61F-A7581C7BB122}" presName="hierChild2" presStyleCnt="0"/>
      <dgm:spPr/>
    </dgm:pt>
    <dgm:pt modelId="{4D38A532-20FF-43C1-8F0B-026DDC59DDF0}" type="pres">
      <dgm:prSet presAssocID="{74928E9E-5D37-4C36-A9A0-C9FF81D0412E}" presName="hierRoot1" presStyleCnt="0"/>
      <dgm:spPr/>
    </dgm:pt>
    <dgm:pt modelId="{5B2F8D24-1AEF-40B8-BCE9-D805573A12E2}" type="pres">
      <dgm:prSet presAssocID="{74928E9E-5D37-4C36-A9A0-C9FF81D0412E}" presName="composite" presStyleCnt="0"/>
      <dgm:spPr/>
    </dgm:pt>
    <dgm:pt modelId="{C5C5CDDD-7094-4CBA-A82B-300F4C6A9CEE}" type="pres">
      <dgm:prSet presAssocID="{74928E9E-5D37-4C36-A9A0-C9FF81D0412E}" presName="background" presStyleLbl="node0" presStyleIdx="1" presStyleCnt="2"/>
      <dgm:spPr/>
    </dgm:pt>
    <dgm:pt modelId="{967DCD47-BA7A-4475-8408-9E064BF47E64}" type="pres">
      <dgm:prSet presAssocID="{74928E9E-5D37-4C36-A9A0-C9FF81D0412E}" presName="text" presStyleLbl="fgAcc0" presStyleIdx="1" presStyleCnt="2">
        <dgm:presLayoutVars>
          <dgm:chPref val="3"/>
        </dgm:presLayoutVars>
      </dgm:prSet>
      <dgm:spPr/>
    </dgm:pt>
    <dgm:pt modelId="{CA2FD509-C91F-4A61-BE68-59D6CDD6F3E0}" type="pres">
      <dgm:prSet presAssocID="{74928E9E-5D37-4C36-A9A0-C9FF81D0412E}" presName="hierChild2" presStyleCnt="0"/>
      <dgm:spPr/>
    </dgm:pt>
  </dgm:ptLst>
  <dgm:cxnLst>
    <dgm:cxn modelId="{BF1B2116-2DDB-411C-8C9A-13F252B198B0}" srcId="{7AEBA38E-8D12-4BF3-BB72-B1BDDA79998A}" destId="{74C93170-2815-49B6-A61F-A7581C7BB122}" srcOrd="0" destOrd="0" parTransId="{E4FBCD54-097E-4C1D-B24D-55AAFAE34676}" sibTransId="{3DC771F7-A81F-44E5-839E-B51DCEEF7E9E}"/>
    <dgm:cxn modelId="{D1A8402B-10B0-46EC-959F-2587C996611E}" type="presOf" srcId="{74928E9E-5D37-4C36-A9A0-C9FF81D0412E}" destId="{967DCD47-BA7A-4475-8408-9E064BF47E64}" srcOrd="0" destOrd="0" presId="urn:microsoft.com/office/officeart/2005/8/layout/hierarchy1"/>
    <dgm:cxn modelId="{E2764963-4335-4EB0-95DA-24B7DBBF6DEC}" srcId="{7AEBA38E-8D12-4BF3-BB72-B1BDDA79998A}" destId="{74928E9E-5D37-4C36-A9A0-C9FF81D0412E}" srcOrd="1" destOrd="0" parTransId="{4AB9A3C6-9343-47E9-A444-BB42EC0E8B87}" sibTransId="{5339C033-8E85-41FE-B425-3D524721A8F4}"/>
    <dgm:cxn modelId="{3DF03357-7DD5-4979-ADC3-66500D2A665C}" type="presOf" srcId="{74C93170-2815-49B6-A61F-A7581C7BB122}" destId="{17D63343-B931-49C7-B056-D4673FFEE206}" srcOrd="0" destOrd="0" presId="urn:microsoft.com/office/officeart/2005/8/layout/hierarchy1"/>
    <dgm:cxn modelId="{421681A5-B5D4-4E80-8FF2-5AB94F2F0CE1}" type="presOf" srcId="{7AEBA38E-8D12-4BF3-BB72-B1BDDA79998A}" destId="{933C56ED-6577-477A-A42B-CE48EC2B78AD}" srcOrd="0" destOrd="0" presId="urn:microsoft.com/office/officeart/2005/8/layout/hierarchy1"/>
    <dgm:cxn modelId="{46DC74DD-7237-4962-84C9-640F59D4A8B8}" type="presParOf" srcId="{933C56ED-6577-477A-A42B-CE48EC2B78AD}" destId="{C4CE56FB-B21C-4A11-BDD1-8B130F308385}" srcOrd="0" destOrd="0" presId="urn:microsoft.com/office/officeart/2005/8/layout/hierarchy1"/>
    <dgm:cxn modelId="{EB7992F8-3B43-4694-A030-DD9A8DDBF765}" type="presParOf" srcId="{C4CE56FB-B21C-4A11-BDD1-8B130F308385}" destId="{234BD93A-E6D2-4A77-9833-67C80E2CF969}" srcOrd="0" destOrd="0" presId="urn:microsoft.com/office/officeart/2005/8/layout/hierarchy1"/>
    <dgm:cxn modelId="{343DAF83-C0E3-4975-9649-6EECE40C5222}" type="presParOf" srcId="{234BD93A-E6D2-4A77-9833-67C80E2CF969}" destId="{821E9049-D518-4842-82C3-DAB693AE1199}" srcOrd="0" destOrd="0" presId="urn:microsoft.com/office/officeart/2005/8/layout/hierarchy1"/>
    <dgm:cxn modelId="{F623D77D-2C0E-4FBA-952C-859A7F947BA4}" type="presParOf" srcId="{234BD93A-E6D2-4A77-9833-67C80E2CF969}" destId="{17D63343-B931-49C7-B056-D4673FFEE206}" srcOrd="1" destOrd="0" presId="urn:microsoft.com/office/officeart/2005/8/layout/hierarchy1"/>
    <dgm:cxn modelId="{76DC59E4-BE80-4DAC-9069-396D2CEE87C6}" type="presParOf" srcId="{C4CE56FB-B21C-4A11-BDD1-8B130F308385}" destId="{4600915C-4AF1-4CB4-B4B0-F9D0E5D5C5A4}" srcOrd="1" destOrd="0" presId="urn:microsoft.com/office/officeart/2005/8/layout/hierarchy1"/>
    <dgm:cxn modelId="{C166CCE9-1CAE-4A66-8288-11EFBE57491F}" type="presParOf" srcId="{933C56ED-6577-477A-A42B-CE48EC2B78AD}" destId="{4D38A532-20FF-43C1-8F0B-026DDC59DDF0}" srcOrd="1" destOrd="0" presId="urn:microsoft.com/office/officeart/2005/8/layout/hierarchy1"/>
    <dgm:cxn modelId="{17357D99-8290-4114-AD94-0D26627E8F30}" type="presParOf" srcId="{4D38A532-20FF-43C1-8F0B-026DDC59DDF0}" destId="{5B2F8D24-1AEF-40B8-BCE9-D805573A12E2}" srcOrd="0" destOrd="0" presId="urn:microsoft.com/office/officeart/2005/8/layout/hierarchy1"/>
    <dgm:cxn modelId="{EBAEFEA8-8B1B-4DF4-9B23-E40B71343EB5}" type="presParOf" srcId="{5B2F8D24-1AEF-40B8-BCE9-D805573A12E2}" destId="{C5C5CDDD-7094-4CBA-A82B-300F4C6A9CEE}" srcOrd="0" destOrd="0" presId="urn:microsoft.com/office/officeart/2005/8/layout/hierarchy1"/>
    <dgm:cxn modelId="{E791C9D3-5C87-4661-8DF6-E1A270246DC2}" type="presParOf" srcId="{5B2F8D24-1AEF-40B8-BCE9-D805573A12E2}" destId="{967DCD47-BA7A-4475-8408-9E064BF47E64}" srcOrd="1" destOrd="0" presId="urn:microsoft.com/office/officeart/2005/8/layout/hierarchy1"/>
    <dgm:cxn modelId="{D6F680F9-EB4E-4675-A5EC-8133D9772268}" type="presParOf" srcId="{4D38A532-20FF-43C1-8F0B-026DDC59DDF0}" destId="{CA2FD509-C91F-4A61-BE68-59D6CDD6F3E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E9049-D518-4842-82C3-DAB693AE1199}">
      <dsp:nvSpPr>
        <dsp:cNvPr id="0" name=""/>
        <dsp:cNvSpPr/>
      </dsp:nvSpPr>
      <dsp:spPr>
        <a:xfrm>
          <a:off x="990" y="477524"/>
          <a:ext cx="3477136" cy="2207981"/>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17D63343-B931-49C7-B056-D4673FFEE206}">
      <dsp:nvSpPr>
        <dsp:cNvPr id="0" name=""/>
        <dsp:cNvSpPr/>
      </dsp:nvSpPr>
      <dsp:spPr>
        <a:xfrm>
          <a:off x="387339" y="844555"/>
          <a:ext cx="3477136" cy="220798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The third source of attaining excellence of style is the use of figures of speech which he considers very important and so devotes nearly one third of his work to it. According to Longinus figures of speech should not be used mechanically, rather they must be routed in genuine emotion, figures should be used naturally because they satisfy basic demand of human nature -  that for a pleasant surprise. He says that a figure is effective when it appears in disguise.</a:t>
          </a:r>
        </a:p>
      </dsp:txBody>
      <dsp:txXfrm>
        <a:off x="452009" y="909225"/>
        <a:ext cx="3347796" cy="2078641"/>
      </dsp:txXfrm>
    </dsp:sp>
    <dsp:sp modelId="{C5C5CDDD-7094-4CBA-A82B-300F4C6A9CEE}">
      <dsp:nvSpPr>
        <dsp:cNvPr id="0" name=""/>
        <dsp:cNvSpPr/>
      </dsp:nvSpPr>
      <dsp:spPr>
        <a:xfrm>
          <a:off x="4250824" y="477524"/>
          <a:ext cx="3477136" cy="2207981"/>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967DCD47-BA7A-4475-8408-9E064BF47E64}">
      <dsp:nvSpPr>
        <dsp:cNvPr id="0" name=""/>
        <dsp:cNvSpPr/>
      </dsp:nvSpPr>
      <dsp:spPr>
        <a:xfrm>
          <a:off x="4637172" y="844555"/>
          <a:ext cx="3477136" cy="220798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The chief figures that make for sublimity are the rhetorical question, asyndeton, hyperbaton and periphrasis. In brief, the use of figures must be psychological intimately connected with thought and diction and not merely mechanical.</a:t>
          </a:r>
        </a:p>
      </dsp:txBody>
      <dsp:txXfrm>
        <a:off x="4701842" y="909225"/>
        <a:ext cx="3347796" cy="207864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7E058CB7-A002-40D7-949C-AAB7DA173101}" type="datetimeFigureOut">
              <a:rPr lang="en-US" smtClean="0"/>
              <a:t>8/3/2023</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CE44F6CD-5549-4019-AB3A-AA1F4E2CB0D1}" type="slidenum">
              <a:rPr lang="en-US" smtClean="0"/>
              <a:t>‹#›</a:t>
            </a:fld>
            <a:endParaRPr lang="en-US"/>
          </a:p>
        </p:txBody>
      </p:sp>
    </p:spTree>
    <p:extLst>
      <p:ext uri="{BB962C8B-B14F-4D97-AF65-F5344CB8AC3E}">
        <p14:creationId xmlns:p14="http://schemas.microsoft.com/office/powerpoint/2010/main" val="3112258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058CB7-A002-40D7-949C-AAB7DA173101}"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4F6CD-5549-4019-AB3A-AA1F4E2CB0D1}" type="slidenum">
              <a:rPr lang="en-US" smtClean="0"/>
              <a:t>‹#›</a:t>
            </a:fld>
            <a:endParaRPr lang="en-US"/>
          </a:p>
        </p:txBody>
      </p:sp>
    </p:spTree>
    <p:extLst>
      <p:ext uri="{BB962C8B-B14F-4D97-AF65-F5344CB8AC3E}">
        <p14:creationId xmlns:p14="http://schemas.microsoft.com/office/powerpoint/2010/main" val="278268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7E058CB7-A002-40D7-949C-AAB7DA173101}" type="datetimeFigureOut">
              <a:rPr lang="en-US" smtClean="0"/>
              <a:t>8/3/2023</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CE44F6CD-5549-4019-AB3A-AA1F4E2CB0D1}" type="slidenum">
              <a:rPr lang="en-US" smtClean="0"/>
              <a:t>‹#›</a:t>
            </a:fld>
            <a:endParaRPr lang="en-US"/>
          </a:p>
        </p:txBody>
      </p:sp>
    </p:spTree>
    <p:extLst>
      <p:ext uri="{BB962C8B-B14F-4D97-AF65-F5344CB8AC3E}">
        <p14:creationId xmlns:p14="http://schemas.microsoft.com/office/powerpoint/2010/main" val="1342035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7E058CB7-A002-40D7-949C-AAB7DA173101}" type="datetimeFigureOut">
              <a:rPr lang="en-US" smtClean="0"/>
              <a:t>8/3/2023</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CE44F6CD-5549-4019-AB3A-AA1F4E2CB0D1}" type="slidenum">
              <a:rPr lang="en-US" smtClean="0"/>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73375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7E058CB7-A002-40D7-949C-AAB7DA173101}" type="datetimeFigureOut">
              <a:rPr lang="en-US" smtClean="0"/>
              <a:t>8/3/2023</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CE44F6CD-5549-4019-AB3A-AA1F4E2CB0D1}" type="slidenum">
              <a:rPr lang="en-US" smtClean="0"/>
              <a:t>‹#›</a:t>
            </a:fld>
            <a:endParaRPr lang="en-US"/>
          </a:p>
        </p:txBody>
      </p:sp>
    </p:spTree>
    <p:extLst>
      <p:ext uri="{BB962C8B-B14F-4D97-AF65-F5344CB8AC3E}">
        <p14:creationId xmlns:p14="http://schemas.microsoft.com/office/powerpoint/2010/main" val="197887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E058CB7-A002-40D7-949C-AAB7DA173101}"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44F6CD-5549-4019-AB3A-AA1F4E2CB0D1}" type="slidenum">
              <a:rPr lang="en-US" smtClean="0"/>
              <a:t>‹#›</a:t>
            </a:fld>
            <a:endParaRPr lang="en-US"/>
          </a:p>
        </p:txBody>
      </p:sp>
    </p:spTree>
    <p:extLst>
      <p:ext uri="{BB962C8B-B14F-4D97-AF65-F5344CB8AC3E}">
        <p14:creationId xmlns:p14="http://schemas.microsoft.com/office/powerpoint/2010/main" val="3792246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E058CB7-A002-40D7-949C-AAB7DA173101}"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44F6CD-5549-4019-AB3A-AA1F4E2CB0D1}" type="slidenum">
              <a:rPr lang="en-US" smtClean="0"/>
              <a:t>‹#›</a:t>
            </a:fld>
            <a:endParaRPr lang="en-US"/>
          </a:p>
        </p:txBody>
      </p:sp>
    </p:spTree>
    <p:extLst>
      <p:ext uri="{BB962C8B-B14F-4D97-AF65-F5344CB8AC3E}">
        <p14:creationId xmlns:p14="http://schemas.microsoft.com/office/powerpoint/2010/main" val="3868039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058CB7-A002-40D7-949C-AAB7DA173101}"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4F6CD-5549-4019-AB3A-AA1F4E2CB0D1}" type="slidenum">
              <a:rPr lang="en-US" smtClean="0"/>
              <a:t>‹#›</a:t>
            </a:fld>
            <a:endParaRPr lang="en-US"/>
          </a:p>
        </p:txBody>
      </p:sp>
    </p:spTree>
    <p:extLst>
      <p:ext uri="{BB962C8B-B14F-4D97-AF65-F5344CB8AC3E}">
        <p14:creationId xmlns:p14="http://schemas.microsoft.com/office/powerpoint/2010/main" val="1523047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7E058CB7-A002-40D7-949C-AAB7DA173101}" type="datetimeFigureOut">
              <a:rPr lang="en-US" smtClean="0"/>
              <a:t>8/3/2023</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CE44F6CD-5549-4019-AB3A-AA1F4E2CB0D1}" type="slidenum">
              <a:rPr lang="en-US" smtClean="0"/>
              <a:t>‹#›</a:t>
            </a:fld>
            <a:endParaRPr lang="en-US"/>
          </a:p>
        </p:txBody>
      </p:sp>
    </p:spTree>
    <p:extLst>
      <p:ext uri="{BB962C8B-B14F-4D97-AF65-F5344CB8AC3E}">
        <p14:creationId xmlns:p14="http://schemas.microsoft.com/office/powerpoint/2010/main" val="2243698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058CB7-A002-40D7-949C-AAB7DA173101}"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4F6CD-5549-4019-AB3A-AA1F4E2CB0D1}" type="slidenum">
              <a:rPr lang="en-US" smtClean="0"/>
              <a:t>‹#›</a:t>
            </a:fld>
            <a:endParaRPr lang="en-US"/>
          </a:p>
        </p:txBody>
      </p:sp>
    </p:spTree>
    <p:extLst>
      <p:ext uri="{BB962C8B-B14F-4D97-AF65-F5344CB8AC3E}">
        <p14:creationId xmlns:p14="http://schemas.microsoft.com/office/powerpoint/2010/main" val="4193437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7E058CB7-A002-40D7-949C-AAB7DA173101}" type="datetimeFigureOut">
              <a:rPr lang="en-US" smtClean="0"/>
              <a:t>8/3/2023</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CE44F6CD-5549-4019-AB3A-AA1F4E2CB0D1}" type="slidenum">
              <a:rPr lang="en-US" smtClean="0"/>
              <a:t>‹#›</a:t>
            </a:fld>
            <a:endParaRPr lang="en-US"/>
          </a:p>
        </p:txBody>
      </p:sp>
    </p:spTree>
    <p:extLst>
      <p:ext uri="{BB962C8B-B14F-4D97-AF65-F5344CB8AC3E}">
        <p14:creationId xmlns:p14="http://schemas.microsoft.com/office/powerpoint/2010/main" val="573837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058CB7-A002-40D7-949C-AAB7DA173101}"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4F6CD-5549-4019-AB3A-AA1F4E2CB0D1}" type="slidenum">
              <a:rPr lang="en-US" smtClean="0"/>
              <a:t>‹#›</a:t>
            </a:fld>
            <a:endParaRPr lang="en-US"/>
          </a:p>
        </p:txBody>
      </p:sp>
    </p:spTree>
    <p:extLst>
      <p:ext uri="{BB962C8B-B14F-4D97-AF65-F5344CB8AC3E}">
        <p14:creationId xmlns:p14="http://schemas.microsoft.com/office/powerpoint/2010/main" val="4277992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058CB7-A002-40D7-949C-AAB7DA173101}"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44F6CD-5549-4019-AB3A-AA1F4E2CB0D1}" type="slidenum">
              <a:rPr lang="en-US" smtClean="0"/>
              <a:t>‹#›</a:t>
            </a:fld>
            <a:endParaRPr lang="en-US"/>
          </a:p>
        </p:txBody>
      </p:sp>
    </p:spTree>
    <p:extLst>
      <p:ext uri="{BB962C8B-B14F-4D97-AF65-F5344CB8AC3E}">
        <p14:creationId xmlns:p14="http://schemas.microsoft.com/office/powerpoint/2010/main" val="3828682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058CB7-A002-40D7-949C-AAB7DA173101}"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44F6CD-5549-4019-AB3A-AA1F4E2CB0D1}" type="slidenum">
              <a:rPr lang="en-US" smtClean="0"/>
              <a:t>‹#›</a:t>
            </a:fld>
            <a:endParaRPr lang="en-US"/>
          </a:p>
        </p:txBody>
      </p:sp>
    </p:spTree>
    <p:extLst>
      <p:ext uri="{BB962C8B-B14F-4D97-AF65-F5344CB8AC3E}">
        <p14:creationId xmlns:p14="http://schemas.microsoft.com/office/powerpoint/2010/main" val="399506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058CB7-A002-40D7-949C-AAB7DA173101}"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44F6CD-5549-4019-AB3A-AA1F4E2CB0D1}" type="slidenum">
              <a:rPr lang="en-US" smtClean="0"/>
              <a:t>‹#›</a:t>
            </a:fld>
            <a:endParaRPr lang="en-US"/>
          </a:p>
        </p:txBody>
      </p:sp>
    </p:spTree>
    <p:extLst>
      <p:ext uri="{BB962C8B-B14F-4D97-AF65-F5344CB8AC3E}">
        <p14:creationId xmlns:p14="http://schemas.microsoft.com/office/powerpoint/2010/main" val="1149842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058CB7-A002-40D7-949C-AAB7DA173101}"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4F6CD-5549-4019-AB3A-AA1F4E2CB0D1}" type="slidenum">
              <a:rPr lang="en-US" smtClean="0"/>
              <a:t>‹#›</a:t>
            </a:fld>
            <a:endParaRPr lang="en-US"/>
          </a:p>
        </p:txBody>
      </p:sp>
    </p:spTree>
    <p:extLst>
      <p:ext uri="{BB962C8B-B14F-4D97-AF65-F5344CB8AC3E}">
        <p14:creationId xmlns:p14="http://schemas.microsoft.com/office/powerpoint/2010/main" val="447351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058CB7-A002-40D7-949C-AAB7DA173101}"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4F6CD-5549-4019-AB3A-AA1F4E2CB0D1}" type="slidenum">
              <a:rPr lang="en-US" smtClean="0"/>
              <a:t>‹#›</a:t>
            </a:fld>
            <a:endParaRPr lang="en-US"/>
          </a:p>
        </p:txBody>
      </p:sp>
    </p:spTree>
    <p:extLst>
      <p:ext uri="{BB962C8B-B14F-4D97-AF65-F5344CB8AC3E}">
        <p14:creationId xmlns:p14="http://schemas.microsoft.com/office/powerpoint/2010/main" val="906045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E058CB7-A002-40D7-949C-AAB7DA173101}" type="datetimeFigureOut">
              <a:rPr lang="en-US" smtClean="0"/>
              <a:t>8/3/2023</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E44F6CD-5549-4019-AB3A-AA1F4E2CB0D1}" type="slidenum">
              <a:rPr lang="en-US" smtClean="0"/>
              <a:t>‹#›</a:t>
            </a:fld>
            <a:endParaRPr lang="en-US"/>
          </a:p>
        </p:txBody>
      </p:sp>
    </p:spTree>
    <p:extLst>
      <p:ext uri="{BB962C8B-B14F-4D97-AF65-F5344CB8AC3E}">
        <p14:creationId xmlns:p14="http://schemas.microsoft.com/office/powerpoint/2010/main" val="346102901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E770CA6A-B3B0-4826-A91F-B2B1F8922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9">
            <a:extLst>
              <a:ext uri="{FF2B5EF4-FFF2-40B4-BE49-F238E27FC236}">
                <a16:creationId xmlns:a16="http://schemas.microsoft.com/office/drawing/2014/main" id="{FDB47024-63DA-46E1-9182-136173A3FC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ctrTitle"/>
          </p:nvPr>
        </p:nvSpPr>
        <p:spPr>
          <a:xfrm>
            <a:off x="3732021" y="965200"/>
            <a:ext cx="4628207" cy="4329641"/>
          </a:xfrm>
        </p:spPr>
        <p:txBody>
          <a:bodyPr anchor="ctr">
            <a:normAutofit/>
          </a:bodyPr>
          <a:lstStyle/>
          <a:p>
            <a:r>
              <a:rPr lang="en-US" sz="4700"/>
              <a:t>Literary Criticism </a:t>
            </a:r>
            <a:br>
              <a:rPr lang="en-US" sz="4700"/>
            </a:br>
            <a:r>
              <a:rPr lang="en-US" sz="4700"/>
              <a:t>(BA-TY)</a:t>
            </a:r>
          </a:p>
        </p:txBody>
      </p:sp>
      <p:sp>
        <p:nvSpPr>
          <p:cNvPr id="3" name="Subtitle 2"/>
          <p:cNvSpPr>
            <a:spLocks noGrp="1"/>
          </p:cNvSpPr>
          <p:nvPr>
            <p:ph type="subTitle" idx="1"/>
          </p:nvPr>
        </p:nvSpPr>
        <p:spPr>
          <a:xfrm>
            <a:off x="723900" y="965200"/>
            <a:ext cx="2525520" cy="4329641"/>
          </a:xfrm>
        </p:spPr>
        <p:txBody>
          <a:bodyPr anchor="ctr">
            <a:normAutofit/>
          </a:bodyPr>
          <a:lstStyle/>
          <a:p>
            <a:pPr algn="r"/>
            <a:r>
              <a:rPr lang="en-US"/>
              <a:t>Dr. Nirmala S. Padmavat</a:t>
            </a:r>
          </a:p>
          <a:p>
            <a:pPr algn="r"/>
            <a:r>
              <a:rPr lang="en-US"/>
              <a:t>Director, IQAC</a:t>
            </a:r>
          </a:p>
          <a:p>
            <a:pPr algn="r"/>
            <a:r>
              <a:rPr lang="en-US"/>
              <a:t>Nutan Mahavidyalaya, Selu</a:t>
            </a:r>
          </a:p>
        </p:txBody>
      </p:sp>
      <p:cxnSp>
        <p:nvCxnSpPr>
          <p:cNvPr id="16" name="Straight Connector 11">
            <a:extLst>
              <a:ext uri="{FF2B5EF4-FFF2-40B4-BE49-F238E27FC236}">
                <a16:creationId xmlns:a16="http://schemas.microsoft.com/office/drawing/2014/main" id="{6FE641DB-A503-41DE-ACA6-36B41C6C2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62126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90659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67880" y="764372"/>
            <a:ext cx="5575552" cy="1432289"/>
          </a:xfrm>
        </p:spPr>
        <p:txBody>
          <a:bodyPr>
            <a:normAutofit/>
          </a:bodyPr>
          <a:lstStyle/>
          <a:p>
            <a:pPr lvl="0"/>
            <a:r>
              <a:rPr lang="en-US" sz="3100" b="1"/>
              <a:t>Dignity of composition</a:t>
            </a:r>
            <a:br>
              <a:rPr lang="en-US" sz="3100"/>
            </a:br>
            <a:endParaRPr lang="en-US" sz="3100"/>
          </a:p>
        </p:txBody>
      </p:sp>
      <p:sp>
        <p:nvSpPr>
          <p:cNvPr id="10" name="Rectangle 9">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554794"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3E6AAA93-EC5F-4241-A5A3-7E599ABC0C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43750"/>
          <a:stretch/>
        </p:blipFill>
        <p:spPr>
          <a:xfrm rot="16200000">
            <a:off x="-1805274" y="2497930"/>
            <a:ext cx="6857999" cy="1862138"/>
          </a:xfrm>
          <a:prstGeom prst="rect">
            <a:avLst/>
          </a:prstGeom>
        </p:spPr>
      </p:pic>
      <p:sp>
        <p:nvSpPr>
          <p:cNvPr id="3" name="Content Placeholder 2"/>
          <p:cNvSpPr>
            <a:spLocks noGrp="1"/>
          </p:cNvSpPr>
          <p:nvPr>
            <p:ph idx="1"/>
          </p:nvPr>
        </p:nvSpPr>
        <p:spPr>
          <a:xfrm>
            <a:off x="3067880" y="2628900"/>
            <a:ext cx="5590558" cy="3589785"/>
          </a:xfrm>
        </p:spPr>
        <p:txBody>
          <a:bodyPr>
            <a:normAutofit/>
          </a:bodyPr>
          <a:lstStyle/>
          <a:p>
            <a:r>
              <a:rPr lang="en-US" sz="1700"/>
              <a:t>The fifth source of the sublimity is the dignity of composition or the arrangement of words. It should be one that blends thought, emotion, figures, and words themselves – the preceding four elements of sublimity – into a harmonious whole. Such an arrangement has not only a natural power of persuasion and of giving pleasure but also the marvelous power of exalting the soul and swaying the heart of men. It makes the hearer or the reader share the emotions of the speaker. But if the elements of grandeur be separated from one another the sublimity is so uttered. A harmonious composition alone sometimes makes up for the deficiency of the other elements.</a:t>
            </a:r>
          </a:p>
          <a:p>
            <a:endParaRPr lang="en-US" sz="1700"/>
          </a:p>
        </p:txBody>
      </p:sp>
    </p:spTree>
    <p:extLst>
      <p:ext uri="{BB962C8B-B14F-4D97-AF65-F5344CB8AC3E}">
        <p14:creationId xmlns:p14="http://schemas.microsoft.com/office/powerpoint/2010/main" val="2647607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24506EA4-1D3F-4EFF-8C4C-5CD457BE2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4" descr="Man writing on music sheet">
            <a:extLst>
              <a:ext uri="{FF2B5EF4-FFF2-40B4-BE49-F238E27FC236}">
                <a16:creationId xmlns:a16="http://schemas.microsoft.com/office/drawing/2014/main" id="{1F33125F-6A4E-148C-0A61-57C9A094C677}"/>
              </a:ext>
            </a:extLst>
          </p:cNvPr>
          <p:cNvPicPr>
            <a:picLocks noChangeAspect="1"/>
          </p:cNvPicPr>
          <p:nvPr/>
        </p:nvPicPr>
        <p:blipFill rotWithShape="1">
          <a:blip r:embed="rId2">
            <a:duotone>
              <a:schemeClr val="bg2">
                <a:shade val="45000"/>
                <a:satMod val="135000"/>
              </a:schemeClr>
              <a:prstClr val="white"/>
            </a:duotone>
            <a:alphaModFix amt="30000"/>
          </a:blip>
          <a:srcRect l="7565" r="3434" b="-1"/>
          <a:stretch/>
        </p:blipFill>
        <p:spPr>
          <a:xfrm>
            <a:off x="20" y="10"/>
            <a:ext cx="9143980" cy="6857990"/>
          </a:xfrm>
          <a:prstGeom prst="rect">
            <a:avLst/>
          </a:prstGeom>
        </p:spPr>
      </p:pic>
      <p:pic>
        <p:nvPicPr>
          <p:cNvPr id="11" name="Picture 10">
            <a:extLst>
              <a:ext uri="{FF2B5EF4-FFF2-40B4-BE49-F238E27FC236}">
                <a16:creationId xmlns:a16="http://schemas.microsoft.com/office/drawing/2014/main" id="{149BF887-55C3-4061-A69F-0E41CA863F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2171700" y="764373"/>
            <a:ext cx="6457950" cy="1293028"/>
          </a:xfrm>
        </p:spPr>
        <p:txBody>
          <a:bodyPr>
            <a:normAutofit/>
          </a:bodyPr>
          <a:lstStyle/>
          <a:p>
            <a:r>
              <a:rPr lang="en-US" dirty="0"/>
              <a:t>Conclusion</a:t>
            </a:r>
          </a:p>
        </p:txBody>
      </p:sp>
      <p:sp>
        <p:nvSpPr>
          <p:cNvPr id="3" name="Content Placeholder 2"/>
          <p:cNvSpPr>
            <a:spLocks noGrp="1"/>
          </p:cNvSpPr>
          <p:nvPr>
            <p:ph idx="1"/>
          </p:nvPr>
        </p:nvSpPr>
        <p:spPr>
          <a:xfrm>
            <a:off x="514350" y="2194560"/>
            <a:ext cx="8115300" cy="4024125"/>
          </a:xfrm>
        </p:spPr>
        <p:txBody>
          <a:bodyPr>
            <a:normAutofit/>
          </a:bodyPr>
          <a:lstStyle/>
          <a:p>
            <a:r>
              <a:rPr lang="en-US"/>
              <a:t>Longinus's work also emphasizes the importance of rhetorical techniques and figures of speech in achieving the sublime. He highlights the use of metaphors, amplification, and vivid descriptions as tools to create an emotional connection with the audience. Moreover, he argues that the sublime can be found in both prose and poetry, as it is a matter of the power of thought and expression rather than a specific literary form.</a:t>
            </a:r>
          </a:p>
          <a:p>
            <a:endParaRPr lang="en-US" dirty="0"/>
          </a:p>
        </p:txBody>
      </p:sp>
    </p:spTree>
    <p:extLst>
      <p:ext uri="{BB962C8B-B14F-4D97-AF65-F5344CB8AC3E}">
        <p14:creationId xmlns:p14="http://schemas.microsoft.com/office/powerpoint/2010/main" val="442543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3E2C8F5-B35B-4728-AFAB-5111275C6C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pic>
        <p:nvPicPr>
          <p:cNvPr id="11" name="Picture 10">
            <a:extLst>
              <a:ext uri="{FF2B5EF4-FFF2-40B4-BE49-F238E27FC236}">
                <a16:creationId xmlns:a16="http://schemas.microsoft.com/office/drawing/2014/main" id="{69EB4E46-374D-4E57-9304-5B8EDFB8E5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a:extLst>
              <a:ext uri="{FF2B5EF4-FFF2-40B4-BE49-F238E27FC236}">
                <a16:creationId xmlns:a16="http://schemas.microsoft.com/office/drawing/2014/main" id="{270E01A9-4150-A43D-9446-65CE8C826CE3}"/>
              </a:ext>
            </a:extLst>
          </p:cNvPr>
          <p:cNvSpPr>
            <a:spLocks noGrp="1"/>
          </p:cNvSpPr>
          <p:nvPr>
            <p:ph type="title"/>
          </p:nvPr>
        </p:nvSpPr>
        <p:spPr>
          <a:xfrm>
            <a:off x="3515557" y="1803405"/>
            <a:ext cx="4599743" cy="1825096"/>
          </a:xfrm>
        </p:spPr>
        <p:txBody>
          <a:bodyPr vert="horz" lIns="91440" tIns="45720" rIns="91440" bIns="45720" rtlCol="0" anchor="b">
            <a:normAutofit/>
          </a:bodyPr>
          <a:lstStyle/>
          <a:p>
            <a:pPr algn="l"/>
            <a:r>
              <a:rPr lang="en-US" sz="6000"/>
              <a:t>Thank yoU!</a:t>
            </a:r>
          </a:p>
        </p:txBody>
      </p:sp>
      <p:pic>
        <p:nvPicPr>
          <p:cNvPr id="6" name="Graphic 5" descr="Handshake">
            <a:extLst>
              <a:ext uri="{FF2B5EF4-FFF2-40B4-BE49-F238E27FC236}">
                <a16:creationId xmlns:a16="http://schemas.microsoft.com/office/drawing/2014/main" id="{B65E9FD8-86C4-8B62-9611-5F0FDA8EEA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1244" y="2136195"/>
            <a:ext cx="1996741" cy="1996741"/>
          </a:xfrm>
          <a:prstGeom prst="rect">
            <a:avLst/>
          </a:prstGeom>
        </p:spPr>
      </p:pic>
    </p:spTree>
    <p:extLst>
      <p:ext uri="{BB962C8B-B14F-4D97-AF65-F5344CB8AC3E}">
        <p14:creationId xmlns:p14="http://schemas.microsoft.com/office/powerpoint/2010/main" val="2933521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819" y="764373"/>
            <a:ext cx="4692968" cy="1293028"/>
          </a:xfrm>
        </p:spPr>
        <p:txBody>
          <a:bodyPr>
            <a:normAutofit/>
          </a:bodyPr>
          <a:lstStyle/>
          <a:p>
            <a:pPr lvl="1" rtl="0">
              <a:spcBef>
                <a:spcPct val="0"/>
              </a:spcBef>
            </a:pPr>
            <a:r>
              <a:rPr lang="en-US" b="1"/>
              <a:t>Longinus</a:t>
            </a:r>
            <a:br>
              <a:rPr lang="en-US"/>
            </a:br>
            <a:endParaRPr lang="en-US"/>
          </a:p>
        </p:txBody>
      </p:sp>
      <p:sp>
        <p:nvSpPr>
          <p:cNvPr id="3" name="Content Placeholder 2"/>
          <p:cNvSpPr>
            <a:spLocks noGrp="1"/>
          </p:cNvSpPr>
          <p:nvPr>
            <p:ph idx="1"/>
          </p:nvPr>
        </p:nvSpPr>
        <p:spPr>
          <a:xfrm>
            <a:off x="464820" y="2194560"/>
            <a:ext cx="4692967" cy="4024125"/>
          </a:xfrm>
        </p:spPr>
        <p:txBody>
          <a:bodyPr>
            <a:normAutofit/>
          </a:bodyPr>
          <a:lstStyle/>
          <a:p>
            <a:r>
              <a:rPr lang="en-US" sz="1500" b="1" dirty="0">
                <a:latin typeface="Times New Roman" pitchFamily="18" charset="0"/>
                <a:cs typeface="Times New Roman" pitchFamily="18" charset="0"/>
              </a:rPr>
              <a:t>Introduction :</a:t>
            </a:r>
            <a:r>
              <a:rPr lang="en-US" sz="1500" dirty="0">
                <a:latin typeface="Times New Roman" pitchFamily="18" charset="0"/>
                <a:cs typeface="Times New Roman" pitchFamily="18" charset="0"/>
              </a:rPr>
              <a:t>Longinus is the first Romantic critic. He is the pioneer in the field of literary appreciations. </a:t>
            </a:r>
            <a:r>
              <a:rPr lang="en-US" sz="1500" b="1" i="1" dirty="0">
                <a:latin typeface="Times New Roman" pitchFamily="18" charset="0"/>
                <a:cs typeface="Times New Roman" pitchFamily="18" charset="0"/>
              </a:rPr>
              <a:t>“On the Sublime”</a:t>
            </a:r>
            <a:r>
              <a:rPr lang="en-US" sz="1500" dirty="0">
                <a:latin typeface="Times New Roman" pitchFamily="18" charset="0"/>
                <a:cs typeface="Times New Roman" pitchFamily="18" charset="0"/>
              </a:rPr>
              <a:t> is a unique treatise on style. It is written in Greek. Its declared subject if Rhetoric but its central argument is what constitutes sublimity in literature.</a:t>
            </a:r>
          </a:p>
          <a:p>
            <a:r>
              <a:rPr lang="en-US" sz="1500" dirty="0">
                <a:latin typeface="Times New Roman" pitchFamily="18" charset="0"/>
                <a:cs typeface="Times New Roman" pitchFamily="18" charset="0"/>
              </a:rPr>
              <a:t>Before Longinus the function of literature was summed up in the three word formulas that are to instruct to delight and to persuade. Longinus found these three word formula essential wanted for language. He discovered that the masterpieces of Greek classical literature were great because of sublimity.</a:t>
            </a:r>
          </a:p>
          <a:p>
            <a:r>
              <a:rPr lang="en-US" sz="1500" dirty="0">
                <a:latin typeface="Times New Roman" pitchFamily="18" charset="0"/>
                <a:cs typeface="Times New Roman" pitchFamily="18" charset="0"/>
              </a:rPr>
              <a:t>According to Longinus sublimity consists in a certain distinction and consummate excellence in expression.</a:t>
            </a:r>
          </a:p>
          <a:p>
            <a:endParaRPr lang="en-US" sz="1500" dirty="0">
              <a:latin typeface="Times New Roman" pitchFamily="18" charset="0"/>
              <a:cs typeface="Times New Roman" pitchFamily="18" charset="0"/>
            </a:endParaRPr>
          </a:p>
        </p:txBody>
      </p:sp>
      <p:sp useBgFill="1">
        <p:nvSpPr>
          <p:cNvPr id="9" name="Rectangle 8">
            <a:extLst>
              <a:ext uri="{FF2B5EF4-FFF2-40B4-BE49-F238E27FC236}">
                <a16:creationId xmlns:a16="http://schemas.microsoft.com/office/drawing/2014/main" id="{E2E0C929-96C6-41B1-A001-566036DF0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1555" y="0"/>
            <a:ext cx="37524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bstract blurred public library with bookshelves">
            <a:extLst>
              <a:ext uri="{FF2B5EF4-FFF2-40B4-BE49-F238E27FC236}">
                <a16:creationId xmlns:a16="http://schemas.microsoft.com/office/drawing/2014/main" id="{49AEEF4D-0F57-6453-99A3-E8B5947D303A}"/>
              </a:ext>
            </a:extLst>
          </p:cNvPr>
          <p:cNvPicPr>
            <a:picLocks noChangeAspect="1"/>
          </p:cNvPicPr>
          <p:nvPr/>
        </p:nvPicPr>
        <p:blipFill rotWithShape="1">
          <a:blip r:embed="rId2"/>
          <a:srcRect l="21775" r="44115" b="-1"/>
          <a:stretch/>
        </p:blipFill>
        <p:spPr>
          <a:xfrm>
            <a:off x="5639562" y="10"/>
            <a:ext cx="3504438" cy="6857989"/>
          </a:xfrm>
          <a:prstGeom prst="rect">
            <a:avLst/>
          </a:prstGeom>
        </p:spPr>
      </p:pic>
    </p:spTree>
    <p:extLst>
      <p:ext uri="{BB962C8B-B14F-4D97-AF65-F5344CB8AC3E}">
        <p14:creationId xmlns:p14="http://schemas.microsoft.com/office/powerpoint/2010/main" val="789903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506EA4-1D3F-4EFF-8C4C-5CD457BE2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bstract blurred public library with bookshelves">
            <a:extLst>
              <a:ext uri="{FF2B5EF4-FFF2-40B4-BE49-F238E27FC236}">
                <a16:creationId xmlns:a16="http://schemas.microsoft.com/office/drawing/2014/main" id="{4A0677C5-31D0-BE8B-3120-186EFEA593CF}"/>
              </a:ext>
            </a:extLst>
          </p:cNvPr>
          <p:cNvPicPr>
            <a:picLocks noChangeAspect="1"/>
          </p:cNvPicPr>
          <p:nvPr/>
        </p:nvPicPr>
        <p:blipFill rotWithShape="1">
          <a:blip r:embed="rId2">
            <a:duotone>
              <a:schemeClr val="bg2">
                <a:shade val="45000"/>
                <a:satMod val="135000"/>
              </a:schemeClr>
              <a:prstClr val="white"/>
            </a:duotone>
            <a:alphaModFix amt="30000"/>
          </a:blip>
          <a:srcRect r="10999" b="-1"/>
          <a:stretch/>
        </p:blipFill>
        <p:spPr>
          <a:xfrm>
            <a:off x="20" y="10"/>
            <a:ext cx="9143980" cy="6857990"/>
          </a:xfrm>
          <a:prstGeom prst="rect">
            <a:avLst/>
          </a:prstGeom>
        </p:spPr>
      </p:pic>
      <p:pic>
        <p:nvPicPr>
          <p:cNvPr id="11" name="Picture 10">
            <a:extLst>
              <a:ext uri="{FF2B5EF4-FFF2-40B4-BE49-F238E27FC236}">
                <a16:creationId xmlns:a16="http://schemas.microsoft.com/office/drawing/2014/main" id="{149BF887-55C3-4061-A69F-0E41CA863F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2171700" y="764373"/>
            <a:ext cx="6457950" cy="1293028"/>
          </a:xfrm>
        </p:spPr>
        <p:txBody>
          <a:bodyPr>
            <a:normAutofit/>
          </a:bodyPr>
          <a:lstStyle/>
          <a:p>
            <a:r>
              <a:rPr lang="en-US" b="1" dirty="0"/>
              <a:t>Longinus</a:t>
            </a:r>
            <a:endParaRPr lang="en-US" dirty="0"/>
          </a:p>
        </p:txBody>
      </p:sp>
      <p:sp>
        <p:nvSpPr>
          <p:cNvPr id="3" name="Content Placeholder 2"/>
          <p:cNvSpPr>
            <a:spLocks noGrp="1"/>
          </p:cNvSpPr>
          <p:nvPr>
            <p:ph idx="1"/>
          </p:nvPr>
        </p:nvSpPr>
        <p:spPr>
          <a:xfrm>
            <a:off x="514350" y="2194560"/>
            <a:ext cx="8115300" cy="4024125"/>
          </a:xfrm>
        </p:spPr>
        <p:txBody>
          <a:bodyPr>
            <a:normAutofit/>
          </a:bodyPr>
          <a:lstStyle/>
          <a:p>
            <a:r>
              <a:rPr lang="en-US" dirty="0">
                <a:latin typeface="Times New Roman" pitchFamily="18" charset="0"/>
                <a:cs typeface="Times New Roman" pitchFamily="18" charset="0"/>
              </a:rPr>
              <a:t>Longinus says that not instruction or delight or persuasion is the test of great literature but transport its capacity to move the reader to ecstasy - caused by irresistible magic of speech. If the reader is spell bound by what the writers say the work has the quality of sublime. According to Longinus is moving power of the literature attains to sublimity. He says that when the power of speech is sublime or truly lofty. It is not only pleases but excites. Moves, transports, elevate. It does not so at once but every time it is heard or read. Longinus says that those examples of sublimity which always please and please all are truly beautiful and sublime.</a:t>
            </a:r>
          </a:p>
        </p:txBody>
      </p:sp>
    </p:spTree>
    <p:extLst>
      <p:ext uri="{BB962C8B-B14F-4D97-AF65-F5344CB8AC3E}">
        <p14:creationId xmlns:p14="http://schemas.microsoft.com/office/powerpoint/2010/main" val="1914314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819" y="764373"/>
            <a:ext cx="4692968" cy="1293028"/>
          </a:xfrm>
        </p:spPr>
        <p:txBody>
          <a:bodyPr>
            <a:normAutofit/>
          </a:bodyPr>
          <a:lstStyle/>
          <a:p>
            <a:r>
              <a:rPr lang="en-US" dirty="0"/>
              <a:t>The Sources of Sublime</a:t>
            </a:r>
          </a:p>
        </p:txBody>
      </p:sp>
      <p:sp>
        <p:nvSpPr>
          <p:cNvPr id="3" name="Content Placeholder 2"/>
          <p:cNvSpPr>
            <a:spLocks noGrp="1"/>
          </p:cNvSpPr>
          <p:nvPr>
            <p:ph idx="1"/>
          </p:nvPr>
        </p:nvSpPr>
        <p:spPr>
          <a:xfrm>
            <a:off x="464820" y="2194560"/>
            <a:ext cx="4692967" cy="4024125"/>
          </a:xfrm>
        </p:spPr>
        <p:txBody>
          <a:bodyPr>
            <a:normAutofit/>
          </a:bodyPr>
          <a:lstStyle/>
          <a:p>
            <a:r>
              <a:rPr lang="en-US" dirty="0">
                <a:latin typeface="Times New Roman" pitchFamily="18" charset="0"/>
                <a:cs typeface="Times New Roman" pitchFamily="18" charset="0"/>
              </a:rPr>
              <a:t>Longinus says that both nature and art contribute to sublimity in literature. He aptly puts it –</a:t>
            </a:r>
          </a:p>
          <a:p>
            <a:r>
              <a:rPr lang="en-US" dirty="0">
                <a:latin typeface="Times New Roman" pitchFamily="18" charset="0"/>
                <a:cs typeface="Times New Roman" pitchFamily="18" charset="0"/>
              </a:rPr>
              <a:t>‘Art is perfect when it seems to be nature, and nature hits the mark when she contains art hidden within her’. </a:t>
            </a:r>
          </a:p>
          <a:p>
            <a:r>
              <a:rPr lang="en-US" dirty="0">
                <a:latin typeface="Times New Roman" pitchFamily="18" charset="0"/>
                <a:cs typeface="Times New Roman" pitchFamily="18" charset="0"/>
              </a:rPr>
              <a:t>Longinus finds five principal sources of the sublime, the first two of which are largely the gifts of nature and the remaining three the gifts of art.</a:t>
            </a:r>
          </a:p>
          <a:p>
            <a:endParaRPr lang="en-US" dirty="0">
              <a:latin typeface="Times New Roman" pitchFamily="18" charset="0"/>
              <a:cs typeface="Times New Roman" pitchFamily="18" charset="0"/>
            </a:endParaRPr>
          </a:p>
        </p:txBody>
      </p:sp>
      <p:sp useBgFill="1">
        <p:nvSpPr>
          <p:cNvPr id="9" name="Rectangle 8">
            <a:extLst>
              <a:ext uri="{FF2B5EF4-FFF2-40B4-BE49-F238E27FC236}">
                <a16:creationId xmlns:a16="http://schemas.microsoft.com/office/drawing/2014/main" id="{E2E0C929-96C6-41B1-A001-566036DF0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1555" y="0"/>
            <a:ext cx="37524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Question mark on green pastel background">
            <a:extLst>
              <a:ext uri="{FF2B5EF4-FFF2-40B4-BE49-F238E27FC236}">
                <a16:creationId xmlns:a16="http://schemas.microsoft.com/office/drawing/2014/main" id="{8A3A1A2E-87D2-F6BA-4F29-5D5A6A915A05}"/>
              </a:ext>
            </a:extLst>
          </p:cNvPr>
          <p:cNvPicPr>
            <a:picLocks noChangeAspect="1"/>
          </p:cNvPicPr>
          <p:nvPr/>
        </p:nvPicPr>
        <p:blipFill rotWithShape="1">
          <a:blip r:embed="rId2"/>
          <a:srcRect l="50833" r="10842"/>
          <a:stretch/>
        </p:blipFill>
        <p:spPr>
          <a:xfrm>
            <a:off x="5639562" y="10"/>
            <a:ext cx="3504438" cy="6857989"/>
          </a:xfrm>
          <a:prstGeom prst="rect">
            <a:avLst/>
          </a:prstGeom>
        </p:spPr>
      </p:pic>
    </p:spTree>
    <p:extLst>
      <p:ext uri="{BB962C8B-B14F-4D97-AF65-F5344CB8AC3E}">
        <p14:creationId xmlns:p14="http://schemas.microsoft.com/office/powerpoint/2010/main" val="4115423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4349" y="764373"/>
            <a:ext cx="2983229" cy="1600200"/>
          </a:xfrm>
        </p:spPr>
        <p:txBody>
          <a:bodyPr anchor="b">
            <a:normAutofit/>
          </a:bodyPr>
          <a:lstStyle/>
          <a:p>
            <a:pPr algn="l"/>
            <a:r>
              <a:rPr lang="en-US" sz="2800"/>
              <a:t>Five Principal Sources of the Sublime</a:t>
            </a:r>
          </a:p>
        </p:txBody>
      </p:sp>
      <p:sp>
        <p:nvSpPr>
          <p:cNvPr id="3" name="Content Placeholder 2"/>
          <p:cNvSpPr>
            <a:spLocks noGrp="1"/>
          </p:cNvSpPr>
          <p:nvPr>
            <p:ph idx="1"/>
          </p:nvPr>
        </p:nvSpPr>
        <p:spPr>
          <a:xfrm>
            <a:off x="514350" y="2364573"/>
            <a:ext cx="2983229" cy="3854112"/>
          </a:xfrm>
        </p:spPr>
        <p:txBody>
          <a:bodyPr>
            <a:normAutofit/>
          </a:bodyPr>
          <a:lstStyle/>
          <a:p>
            <a:pPr lvl="0"/>
            <a:r>
              <a:rPr lang="en-US" sz="1400" b="1"/>
              <a:t>Grandeur of thought</a:t>
            </a:r>
            <a:endParaRPr lang="en-US" sz="1400"/>
          </a:p>
          <a:p>
            <a:pPr lvl="0"/>
            <a:r>
              <a:rPr lang="en-US" sz="1400" b="1"/>
              <a:t>Capacity for strong emotions</a:t>
            </a:r>
            <a:endParaRPr lang="en-US" sz="1400"/>
          </a:p>
          <a:p>
            <a:pPr lvl="0"/>
            <a:r>
              <a:rPr lang="en-US" sz="1400" b="1"/>
              <a:t>Appropriate use of figures of speech</a:t>
            </a:r>
            <a:endParaRPr lang="en-US" sz="1400"/>
          </a:p>
          <a:p>
            <a:pPr lvl="0"/>
            <a:r>
              <a:rPr lang="en-US" sz="1400" b="1"/>
              <a:t>Nobility of diction</a:t>
            </a:r>
            <a:endParaRPr lang="en-US" sz="1400"/>
          </a:p>
          <a:p>
            <a:pPr lvl="0"/>
            <a:r>
              <a:rPr lang="en-US" sz="1400" b="1"/>
              <a:t>Dignity of composition</a:t>
            </a:r>
            <a:endParaRPr lang="en-US" sz="1400"/>
          </a:p>
          <a:p>
            <a:pPr marL="0" indent="0">
              <a:buNone/>
            </a:pPr>
            <a:r>
              <a:rPr lang="en-US" sz="1400"/>
              <a:t>A happy synthesizes of all the preceding gifts. All these pre-suppose as a common foundation an indispensable preliminary gift the command of language.</a:t>
            </a:r>
          </a:p>
          <a:p>
            <a:endParaRPr lang="en-US" sz="1400"/>
          </a:p>
        </p:txBody>
      </p:sp>
      <p:sp useBgFill="1">
        <p:nvSpPr>
          <p:cNvPr id="9" name="Rectangle 8">
            <a:extLst>
              <a:ext uri="{FF2B5EF4-FFF2-40B4-BE49-F238E27FC236}">
                <a16:creationId xmlns:a16="http://schemas.microsoft.com/office/drawing/2014/main" id="{8D25211A-4CA0-4B53-82BB-1EE7C7F3C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3534" y="0"/>
            <a:ext cx="543046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multi coloured wooden stick figures">
            <a:extLst>
              <a:ext uri="{FF2B5EF4-FFF2-40B4-BE49-F238E27FC236}">
                <a16:creationId xmlns:a16="http://schemas.microsoft.com/office/drawing/2014/main" id="{5635B540-3C64-BA31-EB04-201492F4DA34}"/>
              </a:ext>
            </a:extLst>
          </p:cNvPr>
          <p:cNvPicPr>
            <a:picLocks noChangeAspect="1"/>
          </p:cNvPicPr>
          <p:nvPr/>
        </p:nvPicPr>
        <p:blipFill rotWithShape="1">
          <a:blip r:embed="rId2"/>
          <a:srcRect l="16852" r="30984"/>
          <a:stretch/>
        </p:blipFill>
        <p:spPr>
          <a:xfrm>
            <a:off x="3978110" y="10"/>
            <a:ext cx="5165890" cy="6857990"/>
          </a:xfrm>
          <a:prstGeom prst="rect">
            <a:avLst/>
          </a:prstGeom>
        </p:spPr>
      </p:pic>
    </p:spTree>
    <p:extLst>
      <p:ext uri="{BB962C8B-B14F-4D97-AF65-F5344CB8AC3E}">
        <p14:creationId xmlns:p14="http://schemas.microsoft.com/office/powerpoint/2010/main" val="2367899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4349" y="764373"/>
            <a:ext cx="2983229" cy="1600200"/>
          </a:xfrm>
        </p:spPr>
        <p:txBody>
          <a:bodyPr anchor="b">
            <a:normAutofit/>
          </a:bodyPr>
          <a:lstStyle/>
          <a:p>
            <a:pPr lvl="0" algn="l"/>
            <a:r>
              <a:rPr lang="en-US" sz="2800" b="1"/>
              <a:t>Grandeur of Thought</a:t>
            </a:r>
            <a:br>
              <a:rPr lang="en-US" sz="2800"/>
            </a:br>
            <a:endParaRPr lang="en-US" sz="2800"/>
          </a:p>
        </p:txBody>
      </p:sp>
      <p:sp>
        <p:nvSpPr>
          <p:cNvPr id="3" name="Content Placeholder 2"/>
          <p:cNvSpPr>
            <a:spLocks noGrp="1"/>
          </p:cNvSpPr>
          <p:nvPr>
            <p:ph idx="1"/>
          </p:nvPr>
        </p:nvSpPr>
        <p:spPr>
          <a:xfrm>
            <a:off x="514350" y="2364573"/>
            <a:ext cx="2983229" cy="3854112"/>
          </a:xfrm>
        </p:spPr>
        <p:txBody>
          <a:bodyPr>
            <a:normAutofit/>
          </a:bodyPr>
          <a:lstStyle/>
          <a:p>
            <a:r>
              <a:rPr lang="en-US" sz="1100"/>
              <a:t>Nobody can produce a sublime work unless his thoughts are sublime. For sublimity is the echo of greatness of soul. It is impossible for those whose whole lives are full of mean and servile ideas and habits to produce anything that is admirable and worthy of an immortal life.</a:t>
            </a:r>
          </a:p>
          <a:p>
            <a:r>
              <a:rPr lang="en-US" sz="1100"/>
              <a:t>It is only natural that great decent should fall from the lips of those whose thoughts have always been deep and full of majesty. Stately thoughts belong to the loftious mind. Mostly they are innate but they can also be acquired by a proper discipline. Longinus links sublimity of thought and he assigns a higher purpose to the resulting transport that caused by the noblest thoughts finding then natural expression in the noblest language.</a:t>
            </a:r>
          </a:p>
          <a:p>
            <a:endParaRPr lang="en-US" sz="1100"/>
          </a:p>
        </p:txBody>
      </p:sp>
      <p:sp useBgFill="1">
        <p:nvSpPr>
          <p:cNvPr id="9" name="Rectangle 8">
            <a:extLst>
              <a:ext uri="{FF2B5EF4-FFF2-40B4-BE49-F238E27FC236}">
                <a16:creationId xmlns:a16="http://schemas.microsoft.com/office/drawing/2014/main" id="{8D25211A-4CA0-4B53-82BB-1EE7C7F3C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3534" y="0"/>
            <a:ext cx="543046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 reaching out to sun">
            <a:extLst>
              <a:ext uri="{FF2B5EF4-FFF2-40B4-BE49-F238E27FC236}">
                <a16:creationId xmlns:a16="http://schemas.microsoft.com/office/drawing/2014/main" id="{E966A261-F7AD-1E79-3B1D-8FE4D5830F11}"/>
              </a:ext>
            </a:extLst>
          </p:cNvPr>
          <p:cNvPicPr>
            <a:picLocks noChangeAspect="1"/>
          </p:cNvPicPr>
          <p:nvPr/>
        </p:nvPicPr>
        <p:blipFill rotWithShape="1">
          <a:blip r:embed="rId2"/>
          <a:srcRect l="33959" r="15573" b="2"/>
          <a:stretch/>
        </p:blipFill>
        <p:spPr>
          <a:xfrm>
            <a:off x="3978110" y="10"/>
            <a:ext cx="5165890" cy="6857990"/>
          </a:xfrm>
          <a:prstGeom prst="rect">
            <a:avLst/>
          </a:prstGeom>
        </p:spPr>
      </p:pic>
    </p:spTree>
    <p:extLst>
      <p:ext uri="{BB962C8B-B14F-4D97-AF65-F5344CB8AC3E}">
        <p14:creationId xmlns:p14="http://schemas.microsoft.com/office/powerpoint/2010/main" val="316920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819" y="764373"/>
            <a:ext cx="4692968" cy="1293028"/>
          </a:xfrm>
        </p:spPr>
        <p:txBody>
          <a:bodyPr>
            <a:normAutofit/>
          </a:bodyPr>
          <a:lstStyle/>
          <a:p>
            <a:pPr lvl="0"/>
            <a:r>
              <a:rPr lang="en-US" sz="2800" b="1"/>
              <a:t>Capacity for Strong Emotions</a:t>
            </a:r>
            <a:br>
              <a:rPr lang="en-US" sz="2800"/>
            </a:br>
            <a:endParaRPr lang="en-US" sz="2800"/>
          </a:p>
        </p:txBody>
      </p:sp>
      <p:sp>
        <p:nvSpPr>
          <p:cNvPr id="3" name="Content Placeholder 2"/>
          <p:cNvSpPr>
            <a:spLocks noGrp="1"/>
          </p:cNvSpPr>
          <p:nvPr>
            <p:ph idx="1"/>
          </p:nvPr>
        </p:nvSpPr>
        <p:spPr>
          <a:xfrm>
            <a:off x="464820" y="2194560"/>
            <a:ext cx="4692967" cy="4024125"/>
          </a:xfrm>
        </p:spPr>
        <p:txBody>
          <a:bodyPr>
            <a:normAutofit/>
          </a:bodyPr>
          <a:lstStyle/>
          <a:p>
            <a:r>
              <a:rPr lang="en-US" sz="1500"/>
              <a:t>The second natural source of sublimity is the capacity for strong emotion. Longinus asserts that nothing contributes more to loftiness of tone in writing than genuine emotion. Longinus says’ “I would confidently affirm that nothing makes so muck for grandeur as true emotion in the right place, for inspires the words, as it were, with a wild gust of mad enthusiasm and fills them with divine frenzy.”</a:t>
            </a:r>
          </a:p>
          <a:p>
            <a:r>
              <a:rPr lang="en-US" sz="1500"/>
              <a:t>Like stately thoughts, stately emotions also belong to the loftiest souls. They equally lead to loftiness of utterance. But they have to be true emotions and in the right place.</a:t>
            </a:r>
          </a:p>
          <a:p>
            <a:r>
              <a:rPr lang="en-US" sz="1500"/>
              <a:t>If sublimity is considered the chariot, grandeur of thought and capacity for strong emotion are the two mighty wheels, without which the chariot of sublimity can’t move an inch.</a:t>
            </a:r>
          </a:p>
          <a:p>
            <a:endParaRPr lang="en-US" sz="1500"/>
          </a:p>
        </p:txBody>
      </p:sp>
      <p:sp useBgFill="1">
        <p:nvSpPr>
          <p:cNvPr id="9" name="Rectangle 8">
            <a:extLst>
              <a:ext uri="{FF2B5EF4-FFF2-40B4-BE49-F238E27FC236}">
                <a16:creationId xmlns:a16="http://schemas.microsoft.com/office/drawing/2014/main" id="{E2E0C929-96C6-41B1-A001-566036DF0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1555" y="0"/>
            <a:ext cx="37524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arge skydiving group mid-air">
            <a:extLst>
              <a:ext uri="{FF2B5EF4-FFF2-40B4-BE49-F238E27FC236}">
                <a16:creationId xmlns:a16="http://schemas.microsoft.com/office/drawing/2014/main" id="{4F84E13D-DA08-7689-C45E-BF721B8DF9C6}"/>
              </a:ext>
            </a:extLst>
          </p:cNvPr>
          <p:cNvPicPr>
            <a:picLocks noChangeAspect="1"/>
          </p:cNvPicPr>
          <p:nvPr/>
        </p:nvPicPr>
        <p:blipFill rotWithShape="1">
          <a:blip r:embed="rId2"/>
          <a:srcRect l="33593" r="32425"/>
          <a:stretch/>
        </p:blipFill>
        <p:spPr>
          <a:xfrm>
            <a:off x="5639562" y="10"/>
            <a:ext cx="3504438" cy="6857989"/>
          </a:xfrm>
          <a:prstGeom prst="rect">
            <a:avLst/>
          </a:prstGeom>
        </p:spPr>
      </p:pic>
    </p:spTree>
    <p:extLst>
      <p:ext uri="{BB962C8B-B14F-4D97-AF65-F5344CB8AC3E}">
        <p14:creationId xmlns:p14="http://schemas.microsoft.com/office/powerpoint/2010/main" val="4136193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457950" cy="1293028"/>
          </a:xfrm>
        </p:spPr>
        <p:txBody>
          <a:bodyPr>
            <a:normAutofit/>
          </a:bodyPr>
          <a:lstStyle/>
          <a:p>
            <a:pPr lvl="0"/>
            <a:r>
              <a:rPr lang="en-US" sz="2800" b="1"/>
              <a:t>Appropriate Use of Figures of Speech</a:t>
            </a:r>
            <a:br>
              <a:rPr lang="en-US" sz="2800"/>
            </a:br>
            <a:endParaRPr lang="en-US" sz="2800"/>
          </a:p>
        </p:txBody>
      </p:sp>
      <p:graphicFrame>
        <p:nvGraphicFramePr>
          <p:cNvPr id="5" name="Content Placeholder 2">
            <a:extLst>
              <a:ext uri="{FF2B5EF4-FFF2-40B4-BE49-F238E27FC236}">
                <a16:creationId xmlns:a16="http://schemas.microsoft.com/office/drawing/2014/main" id="{D54E215D-1E2E-B850-3B2C-FB91471AAF7D}"/>
              </a:ext>
            </a:extLst>
          </p:cNvPr>
          <p:cNvGraphicFramePr>
            <a:graphicFrameLocks noGrp="1"/>
          </p:cNvGraphicFramePr>
          <p:nvPr>
            <p:ph idx="1"/>
            <p:extLst>
              <p:ext uri="{D42A27DB-BD31-4B8C-83A1-F6EECF244321}">
                <p14:modId xmlns:p14="http://schemas.microsoft.com/office/powerpoint/2010/main" val="3591260604"/>
              </p:ext>
            </p:extLst>
          </p:nvPr>
        </p:nvGraphicFramePr>
        <p:xfrm>
          <a:off x="514350" y="2441051"/>
          <a:ext cx="81153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1996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819" y="764373"/>
            <a:ext cx="4692968" cy="1293028"/>
          </a:xfrm>
        </p:spPr>
        <p:txBody>
          <a:bodyPr>
            <a:normAutofit/>
          </a:bodyPr>
          <a:lstStyle/>
          <a:p>
            <a:pPr lvl="0"/>
            <a:r>
              <a:rPr lang="en-US" sz="3400" b="1"/>
              <a:t>Nobility of Diction</a:t>
            </a:r>
            <a:br>
              <a:rPr lang="en-US" sz="3400"/>
            </a:br>
            <a:endParaRPr lang="en-US" sz="3400"/>
          </a:p>
        </p:txBody>
      </p:sp>
      <p:sp>
        <p:nvSpPr>
          <p:cNvPr id="3" name="Content Placeholder 2"/>
          <p:cNvSpPr>
            <a:spLocks noGrp="1"/>
          </p:cNvSpPr>
          <p:nvPr>
            <p:ph idx="1"/>
          </p:nvPr>
        </p:nvSpPr>
        <p:spPr>
          <a:xfrm>
            <a:off x="464820" y="2194560"/>
            <a:ext cx="4692967" cy="4024125"/>
          </a:xfrm>
        </p:spPr>
        <p:txBody>
          <a:bodyPr>
            <a:normAutofit/>
          </a:bodyPr>
          <a:lstStyle/>
          <a:p>
            <a:r>
              <a:rPr lang="en-US" sz="1500"/>
              <a:t>The fourth source of the sublime is diction which comprises (the proper choice of words and arrangement, the use of metaphors and ornamented language). Longinus says that when words are suitable and striking, they have a moving and seductive effect upon the reader and they lend grandeur, beauty and mellowness, dignity, force, power, and a sort of glittering charm to the style. Words breathe voice in death things. They are the very light of thought. According to Longinus imposing language is not suitable for every occasion. Among the ornament of speech Longinus considers metaphor and hyperbole.</a:t>
            </a:r>
          </a:p>
        </p:txBody>
      </p:sp>
      <p:sp useBgFill="1">
        <p:nvSpPr>
          <p:cNvPr id="9" name="Rectangle 8">
            <a:extLst>
              <a:ext uri="{FF2B5EF4-FFF2-40B4-BE49-F238E27FC236}">
                <a16:creationId xmlns:a16="http://schemas.microsoft.com/office/drawing/2014/main" id="{E2E0C929-96C6-41B1-A001-566036DF0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1555" y="0"/>
            <a:ext cx="37524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eckmate in a chess game">
            <a:extLst>
              <a:ext uri="{FF2B5EF4-FFF2-40B4-BE49-F238E27FC236}">
                <a16:creationId xmlns:a16="http://schemas.microsoft.com/office/drawing/2014/main" id="{2B693E87-64F3-686F-2C9E-1C0EE45808A4}"/>
              </a:ext>
            </a:extLst>
          </p:cNvPr>
          <p:cNvPicPr>
            <a:picLocks noChangeAspect="1"/>
          </p:cNvPicPr>
          <p:nvPr/>
        </p:nvPicPr>
        <p:blipFill rotWithShape="1">
          <a:blip r:embed="rId2"/>
          <a:srcRect l="29390" r="31903" b="2"/>
          <a:stretch/>
        </p:blipFill>
        <p:spPr>
          <a:xfrm>
            <a:off x="5639562" y="10"/>
            <a:ext cx="3504438" cy="6857989"/>
          </a:xfrm>
          <a:prstGeom prst="rect">
            <a:avLst/>
          </a:prstGeom>
        </p:spPr>
      </p:pic>
    </p:spTree>
    <p:extLst>
      <p:ext uri="{BB962C8B-B14F-4D97-AF65-F5344CB8AC3E}">
        <p14:creationId xmlns:p14="http://schemas.microsoft.com/office/powerpoint/2010/main" val="2410182796"/>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Vapor Trail</Template>
  <TotalTime>16</TotalTime>
  <Words>1125</Words>
  <Application>Microsoft Office PowerPoint</Application>
  <PresentationFormat>On-screen Show (4:3)</PresentationFormat>
  <Paragraphs>38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Times New Roman</vt:lpstr>
      <vt:lpstr>Vapor Trail</vt:lpstr>
      <vt:lpstr>Literary Criticism  (BA-TY)</vt:lpstr>
      <vt:lpstr>Longinus </vt:lpstr>
      <vt:lpstr>Longinus</vt:lpstr>
      <vt:lpstr>The Sources of Sublime</vt:lpstr>
      <vt:lpstr>Five Principal Sources of the Sublime</vt:lpstr>
      <vt:lpstr>Grandeur of Thought </vt:lpstr>
      <vt:lpstr>Capacity for Strong Emotions </vt:lpstr>
      <vt:lpstr>Appropriate Use of Figures of Speech </vt:lpstr>
      <vt:lpstr>Nobility of Diction </vt:lpstr>
      <vt:lpstr>Dignity of composition </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Literary Criticism  (BA-TY)</dc:title>
  <dc:creator>kishore nakhate</dc:creator>
  <cp:lastModifiedBy>meghana joshi</cp:lastModifiedBy>
  <cp:revision>3</cp:revision>
  <dcterms:created xsi:type="dcterms:W3CDTF">2023-08-03T11:54:04Z</dcterms:created>
  <dcterms:modified xsi:type="dcterms:W3CDTF">2023-08-03T15:02:01Z</dcterms:modified>
</cp:coreProperties>
</file>